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332" r:id="rId4"/>
    <p:sldId id="384" r:id="rId5"/>
    <p:sldId id="385" r:id="rId6"/>
    <p:sldId id="387" r:id="rId7"/>
    <p:sldId id="422" r:id="rId8"/>
    <p:sldId id="386" r:id="rId9"/>
    <p:sldId id="388" r:id="rId10"/>
    <p:sldId id="390" r:id="rId11"/>
    <p:sldId id="389" r:id="rId12"/>
    <p:sldId id="391" r:id="rId13"/>
    <p:sldId id="392" r:id="rId14"/>
    <p:sldId id="393" r:id="rId15"/>
    <p:sldId id="423" r:id="rId16"/>
    <p:sldId id="424" r:id="rId17"/>
    <p:sldId id="395" r:id="rId18"/>
    <p:sldId id="396" r:id="rId19"/>
    <p:sldId id="399" r:id="rId20"/>
    <p:sldId id="398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25" r:id="rId37"/>
    <p:sldId id="415" r:id="rId38"/>
    <p:sldId id="416" r:id="rId39"/>
    <p:sldId id="417" r:id="rId40"/>
    <p:sldId id="419" r:id="rId41"/>
    <p:sldId id="420" r:id="rId42"/>
    <p:sldId id="421" r:id="rId43"/>
    <p:sldId id="426" r:id="rId44"/>
    <p:sldId id="42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89883" autoAdjust="0"/>
  </p:normalViewPr>
  <p:slideViewPr>
    <p:cSldViewPr>
      <p:cViewPr varScale="1">
        <p:scale>
          <a:sx n="104" d="100"/>
          <a:sy n="104" d="100"/>
        </p:scale>
        <p:origin x="-816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6F422-1245-4A2D-AF23-852F2E2CA46C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 occurs almost exclusively in women of childbearing age. Most LAM patients who come to medical attention are sporadic cases without TSC, and the origins of LAM in S-LAM patients are completely unknown.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suggesting that these SNP alleles may influence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NR2F2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 as the potential mechanism of their association with S-LAM development.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8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our knowledge, there is no method to effectively approach ascertained samples to estimate heritability of dichotomous traits.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1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332656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412776"/>
            <a:ext cx="10972800" cy="5001419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060848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Statistical Method Development for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Genetic Association Analyses of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Dichotomous Phenotypes with Related Samples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and its Application to Genetic Studies</a:t>
            </a:r>
            <a:endParaRPr lang="en-US" altLang="ko-KR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sz="3500" b="1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</a:t>
            </a:r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l">
              <a:lnSpc>
                <a:spcPct val="120000"/>
              </a:lnSpc>
            </a:pPr>
            <a:r>
              <a:rPr lang="en-US" altLang="ko-KR" sz="2200" dirty="0">
                <a:effectLst/>
              </a:rPr>
              <a:t>Interdisciplinary Program of </a:t>
            </a:r>
            <a:r>
              <a:rPr lang="en-US" altLang="ko-KR" sz="2200" dirty="0" smtClean="0">
                <a:effectLst/>
              </a:rPr>
              <a:t>Bioinformatics</a:t>
            </a:r>
            <a:br>
              <a:rPr lang="en-US" altLang="ko-KR" sz="2200" dirty="0" smtClean="0">
                <a:effectLst/>
              </a:rPr>
            </a:br>
            <a:r>
              <a:rPr lang="en-US" altLang="ko-KR" sz="2200" dirty="0" smtClean="0">
                <a:effectLst/>
              </a:rPr>
              <a:t>Seoul </a:t>
            </a:r>
            <a:r>
              <a:rPr lang="en-US" altLang="ko-KR" sz="2200" dirty="0">
                <a:effectLst/>
              </a:rPr>
              <a:t>National University</a:t>
            </a:r>
            <a:endParaRPr lang="ko-KR" altLang="en-US" sz="2200" i="1" dirty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이학박사 학위논문  최종심사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– 2018.12.20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TADs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18647"/>
              </p:ext>
            </p:extLst>
          </p:nvPr>
        </p:nvGraphicFramePr>
        <p:xfrm>
          <a:off x="2136632" y="260648"/>
          <a:ext cx="9648000" cy="64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000"/>
                <a:gridCol w="4824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IMR90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h1-MSC cell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HUVEC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3320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32" y="679640"/>
            <a:ext cx="4628285" cy="274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b="55627"/>
          <a:stretch/>
        </p:blipFill>
        <p:spPr bwMode="auto">
          <a:xfrm>
            <a:off x="7046968" y="678501"/>
            <a:ext cx="4608512" cy="275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b="38635"/>
          <a:stretch/>
        </p:blipFill>
        <p:spPr bwMode="auto">
          <a:xfrm>
            <a:off x="2222432" y="3901896"/>
            <a:ext cx="4628285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b="41581"/>
          <a:stretch/>
        </p:blipFill>
        <p:spPr bwMode="auto">
          <a:xfrm>
            <a:off x="7046969" y="3901896"/>
            <a:ext cx="4608512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9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cancer tissues</a:t>
            </a:r>
            <a:br>
              <a:rPr lang="en-US" altLang="ko-KR" dirty="0" smtClean="0"/>
            </a:br>
            <a:r>
              <a:rPr lang="en-US" altLang="ko-KR" dirty="0"/>
              <a:t>(TCGA)</a:t>
            </a:r>
            <a:endParaRPr lang="ko-KR" altLang="en-US" dirty="0"/>
          </a:p>
        </p:txBody>
      </p:sp>
      <p:pic>
        <p:nvPicPr>
          <p:cNvPr id="10242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597" b="58138"/>
          <a:stretch/>
        </p:blipFill>
        <p:spPr bwMode="auto">
          <a:xfrm>
            <a:off x="4511824" y="1196752"/>
            <a:ext cx="7219487" cy="53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3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normal</a:t>
            </a:r>
            <a:br>
              <a:rPr lang="en-US" altLang="ko-KR" dirty="0" smtClean="0"/>
            </a:br>
            <a:r>
              <a:rPr lang="en-US" altLang="ko-KR" dirty="0" smtClean="0"/>
              <a:t>tissues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GTEx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4"/>
          <a:stretch/>
        </p:blipFill>
        <p:spPr bwMode="auto">
          <a:xfrm>
            <a:off x="2639616" y="1375897"/>
            <a:ext cx="9409890" cy="50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76" y="332656"/>
            <a:ext cx="11620872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Immunohistochemistry for </a:t>
            </a:r>
            <a:r>
              <a:rPr lang="en-US" altLang="ko-KR" i="1" dirty="0"/>
              <a:t>NR2F2</a:t>
            </a:r>
            <a:r>
              <a:rPr lang="en-US" altLang="ko-KR" dirty="0"/>
              <a:t> in </a:t>
            </a:r>
            <a:r>
              <a:rPr lang="en-US" altLang="ko-KR" dirty="0" smtClean="0"/>
              <a:t>LAM/AML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Strong nuclear staining is seen in lung LAM cells (a) and Kidney AML cells (b)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204864"/>
            <a:ext cx="7128792" cy="4174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765" y="4291927"/>
            <a:ext cx="3500925" cy="1739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1130" y="3846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참고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0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altLang="ko-KR" dirty="0"/>
              <a:t>In </a:t>
            </a:r>
            <a:r>
              <a:rPr lang="en-US" altLang="ko-KR" dirty="0" smtClean="0"/>
              <a:t>this study</a:t>
            </a:r>
            <a:r>
              <a:rPr lang="en-US" altLang="ko-KR" dirty="0"/>
              <a:t>, I conducted a GWAS in a large cohort of S-LAM subjects.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Two </a:t>
            </a:r>
            <a:r>
              <a:rPr lang="en-US" altLang="ko-KR" dirty="0"/>
              <a:t>intergenic SNPs, rs4544201 and rs2006950, were identified in a 34kb LD block on chromosome 15, that met genome-wide significance for association with </a:t>
            </a:r>
            <a:r>
              <a:rPr lang="en-US" altLang="ko-KR" dirty="0" smtClean="0"/>
              <a:t>LAM.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nearest protein-coding gene is </a:t>
            </a:r>
            <a:r>
              <a:rPr lang="en-US" altLang="ko-KR" b="1" i="1" dirty="0"/>
              <a:t>NR2F2</a:t>
            </a:r>
            <a:r>
              <a:rPr lang="en-US" altLang="ko-KR" dirty="0"/>
              <a:t>, 700kb away, and consideration of chromatin TADs in this region indicates that only </a:t>
            </a:r>
            <a:r>
              <a:rPr lang="en-US" altLang="ko-KR" i="1" dirty="0"/>
              <a:t>NR2F2</a:t>
            </a:r>
            <a:r>
              <a:rPr lang="en-US" altLang="ko-KR" dirty="0"/>
              <a:t> is in/on the border of the TAD region containing the SNPs showing association with S-LAM in four relevant </a:t>
            </a:r>
            <a:r>
              <a:rPr lang="en-US" altLang="ko-KR" dirty="0" smtClean="0"/>
              <a:t>cells/tissues.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 </a:t>
            </a:r>
            <a:r>
              <a:rPr lang="en-US" altLang="ko-KR" dirty="0"/>
              <a:t>is highly expressed in LAM and </a:t>
            </a:r>
            <a:r>
              <a:rPr lang="en-US" altLang="ko-KR" dirty="0" err="1"/>
              <a:t>angiomyolipoma</a:t>
            </a:r>
            <a:r>
              <a:rPr lang="en-US" altLang="ko-KR" dirty="0"/>
              <a:t> by RNA-</a:t>
            </a:r>
            <a:r>
              <a:rPr lang="en-US" altLang="ko-KR" dirty="0" err="1"/>
              <a:t>Seq</a:t>
            </a:r>
            <a:r>
              <a:rPr lang="en-US" altLang="ko-KR" dirty="0"/>
              <a:t> analysis in comparison to large cancer and normal tissue data sets.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shows high expression with nuclear localization in both LAM and AML by IHC.</a:t>
            </a:r>
          </a:p>
          <a:p>
            <a:pPr>
              <a:spcAft>
                <a:spcPts val="10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5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LAM </a:t>
            </a:r>
            <a:r>
              <a:rPr lang="en-US" altLang="ko-KR" dirty="0"/>
              <a:t>occurs nearly exclusively in women, and estrogen levels influence LAM development and </a:t>
            </a:r>
            <a:r>
              <a:rPr lang="en-US" altLang="ko-KR" dirty="0" smtClean="0"/>
              <a:t>progression.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siRNA knockdown of ERα (Estrogen Receptor) in MCF-7 breast cancer cells decreased </a:t>
            </a:r>
            <a:r>
              <a:rPr lang="en-US" altLang="ko-KR" i="1" dirty="0"/>
              <a:t>NR2F2</a:t>
            </a:r>
            <a:r>
              <a:rPr lang="en-US" altLang="ko-KR" dirty="0"/>
              <a:t> expression, while treatment with estradiol increased its </a:t>
            </a:r>
            <a:r>
              <a:rPr lang="en-US" altLang="ko-KR" dirty="0" smtClean="0"/>
              <a:t>expression.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This interaction between ERα and </a:t>
            </a:r>
            <a:r>
              <a:rPr lang="en-US" altLang="ko-KR" i="1" dirty="0"/>
              <a:t>NR2F2</a:t>
            </a:r>
            <a:r>
              <a:rPr lang="en-US" altLang="ko-KR" dirty="0"/>
              <a:t> may also play a role in LAM development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has not previously been implicated in LAM, and these novel and unexpected findings will hopefully lead to better understanding of the pathogenesis of this often progressive and lethal lung disorder.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775520" y="2906713"/>
            <a:ext cx="9766787" cy="1500187"/>
          </a:xfrm>
        </p:spPr>
        <p:txBody>
          <a:bodyPr/>
          <a:lstStyle/>
          <a:p>
            <a:r>
              <a:rPr lang="en-US" altLang="ko-KR" sz="4000" b="1" dirty="0"/>
              <a:t>Chapter </a:t>
            </a:r>
            <a:r>
              <a:rPr lang="en-US" altLang="ko-KR" sz="4000" b="1" dirty="0" smtClean="0"/>
              <a:t>4 </a:t>
            </a:r>
            <a:endParaRPr lang="en-US" altLang="ko-KR" sz="4000" b="1" dirty="0"/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Heritability Estimation of Dichotomous Phenotypes Using a Liability Threshold Model on Ascertained Family-based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393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i</a:t>
                </a:r>
                <a:r>
                  <a:rPr lang="en-US" altLang="ko-KR" dirty="0"/>
                  <a:t> : family,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> = </a:t>
                </a:r>
                <a:r>
                  <a:rPr lang="en-US" altLang="ko-KR" dirty="0"/>
                  <a:t>1, ... ,</a:t>
                </a:r>
                <a:r>
                  <a:rPr lang="en-US" altLang="ko-KR" i="1" dirty="0"/>
                  <a:t> n</a:t>
                </a:r>
                <a:endParaRPr lang="en-US" altLang="ko-KR" dirty="0"/>
              </a:p>
              <a:p>
                <a:r>
                  <a:rPr lang="en-US" altLang="ko-KR" i="1" dirty="0"/>
                  <a:t>j</a:t>
                </a:r>
                <a:r>
                  <a:rPr lang="en-US" altLang="ko-KR" dirty="0"/>
                  <a:t> : individual, </a:t>
                </a:r>
                <a:r>
                  <a:rPr lang="en-US" altLang="ko-KR" i="1" dirty="0"/>
                  <a:t> j</a:t>
                </a:r>
                <a:r>
                  <a:rPr lang="en-US" altLang="ko-KR" dirty="0"/>
                  <a:t> = 1, ... , </a:t>
                </a:r>
                <a:r>
                  <a:rPr lang="en-US" altLang="ko-KR" i="1" dirty="0" err="1"/>
                  <a:t>n</a:t>
                </a:r>
                <a:r>
                  <a:rPr lang="en-US" altLang="ko-KR" i="1" baseline="-25000" dirty="0" err="1"/>
                  <a:t>i</a:t>
                </a:r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𝑁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/>
              </a:p>
              <a:p>
                <a:r>
                  <a:rPr lang="en-US" altLang="ko-KR" b="1" dirty="0" err="1"/>
                  <a:t>X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environmental or genetic effects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endParaRPr lang="en-US" altLang="ko-KR" i="1" dirty="0"/>
              </a:p>
              <a:p>
                <a:r>
                  <a:rPr lang="en-US" altLang="ko-KR" i="1" dirty="0" err="1"/>
                  <a:t>U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i="1" dirty="0"/>
                  <a:t> </a:t>
                </a:r>
                <a:r>
                  <a:rPr lang="en-US" altLang="ko-KR" dirty="0"/>
                  <a:t>: random effect including polygenic effect and random effect for subject </a:t>
                </a:r>
                <a:r>
                  <a:rPr lang="en-US" altLang="ko-KR" i="1" dirty="0"/>
                  <a:t>j </a:t>
                </a:r>
                <a:r>
                  <a:rPr lang="en-US" altLang="ko-KR" dirty="0"/>
                  <a:t>in family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liability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</a:t>
                </a:r>
                <a:r>
                  <a:rPr lang="en-US" altLang="ko-KR" dirty="0" err="1"/>
                  <a:t>famliy</a:t>
                </a:r>
                <a:r>
                  <a:rPr lang="en-US" altLang="ko-KR" dirty="0"/>
                  <a:t>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/>
                  <a:t>c</a:t>
                </a:r>
                <a:r>
                  <a:rPr lang="en-US" altLang="ko-KR" dirty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/>
                </a:r>
                <a:br>
                  <a:rPr lang="en-US" altLang="ko-KR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&gt;</m:t>
                        </m:r>
                        <m:r>
                          <a:rPr lang="en-US" altLang="ko-KR" i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/>
                  <a:t>Once </a:t>
                </a:r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which are the lower and upper bound of </a:t>
                </a:r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respectively. </a:t>
                </a:r>
              </a:p>
              <a:p>
                <a:endParaRPr lang="en-US" altLang="ko-KR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17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8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en-US" altLang="ko-KR" dirty="0" smtClean="0"/>
              <a:t>form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b="56910"/>
          <a:stretch/>
        </p:blipFill>
        <p:spPr bwMode="auto">
          <a:xfrm>
            <a:off x="740121" y="2233737"/>
            <a:ext cx="10938782" cy="121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4" r="39847"/>
          <a:stretch/>
        </p:blipFill>
        <p:spPr bwMode="auto">
          <a:xfrm>
            <a:off x="1559496" y="3645024"/>
            <a:ext cx="9300032" cy="157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9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1" i="1">
                          <a:latin typeface="Cambria Math"/>
                        </a:rPr>
                        <m:t>𝐗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/>
                            </a:rPr>
                            <m:t>­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𝛃</m:t>
                      </m:r>
                      <m:r>
                        <a:rPr lang="en-US" altLang="ko-KR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𝐔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~</m:t>
                      </m:r>
                      <m:r>
                        <a:rPr lang="en-US" altLang="ko-KR" i="1">
                          <a:latin typeface="Cambria Math"/>
                        </a:rPr>
                        <m:t>𝑀𝑉𝑁</m:t>
                      </m:r>
                      <m:d>
                        <m:d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𝐗</m:t>
                          </m:r>
                          <m:sSub>
                            <m:sSubPr>
                              <m:ctrlPr>
                                <a:rPr lang="ko-KR" altLang="ko-KR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/>
                            </a:rPr>
                            <m:t>𝛃</m:t>
                          </m:r>
                          <m:r>
                            <a:rPr lang="en-US" altLang="ko-KR" b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~</m:t>
                    </m:r>
                    <m:r>
                      <a:rPr lang="en-US" altLang="ko-KR" i="1">
                        <a:latin typeface="Cambria Math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 i="1">
                            <a:latin typeface="Cambria Math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(</m:t>
                        </m:r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)</m:t>
                        </m:r>
                        <m:r>
                          <a:rPr lang="en-US" altLang="ko-KR" b="1" i="1">
                            <a:latin typeface="Cambria Math"/>
                          </a:rPr>
                          <m:t>𝐈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en-US" altLang="ko-KR" dirty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:endParaRPr lang="ko-KR" alt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4502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1317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307776" y="950441"/>
            <a:ext cx="10972800" cy="7200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41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Contents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09600" y="1988840"/>
            <a:ext cx="10972800" cy="442535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60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Outline of the 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Updates after the 1st defense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Revision of the thesis </a:t>
            </a:r>
          </a:p>
        </p:txBody>
      </p:sp>
    </p:spTree>
    <p:extLst>
      <p:ext uri="{BB962C8B-B14F-4D97-AF65-F5344CB8AC3E}">
        <p14:creationId xmlns:p14="http://schemas.microsoft.com/office/powerpoint/2010/main" val="1424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Families are ascertained due to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conditional likelihood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log of the conditional likelihood</a:t>
            </a:r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8"/>
          <a:stretch/>
        </p:blipFill>
        <p:spPr bwMode="auto">
          <a:xfrm>
            <a:off x="3791744" y="2060848"/>
            <a:ext cx="4850395" cy="121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r="33165"/>
          <a:stretch/>
        </p:blipFill>
        <p:spPr bwMode="auto">
          <a:xfrm>
            <a:off x="4520567" y="3645024"/>
            <a:ext cx="3392748" cy="113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6113"/>
          <a:stretch/>
        </p:blipFill>
        <p:spPr bwMode="auto">
          <a:xfrm>
            <a:off x="3791744" y="5157192"/>
            <a:ext cx="4850396" cy="5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9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Global lower bound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𝑁𝑃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𝛉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lower bound of 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upper bound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At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can be obtained </a:t>
                </a:r>
                <a:r>
                  <a:rPr lang="en-US" altLang="ko-KR" dirty="0" smtClean="0"/>
                  <a:t>by: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dirty="0"/>
                  <a:t> is the entropy.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can be defined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/>
                      </a:rPr>
                      <m:t>constant</m:t>
                    </m:r>
                  </m:oMath>
                </a14:m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40" b="50000"/>
          <a:stretch/>
        </p:blipFill>
        <p:spPr bwMode="auto">
          <a:xfrm>
            <a:off x="4170542" y="2034130"/>
            <a:ext cx="4339850" cy="58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9" y="4509120"/>
            <a:ext cx="11167856" cy="103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5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Therefore,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i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is simply given by: 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  <a:blipFill rotWithShape="1">
                <a:blip r:embed="rId2"/>
                <a:stretch>
                  <a:fillRect l="-722" t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r="15419" b="50000"/>
          <a:stretch/>
        </p:blipFill>
        <p:spPr bwMode="auto">
          <a:xfrm>
            <a:off x="2351584" y="2205849"/>
            <a:ext cx="7620000" cy="4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367808" y="2709905"/>
            <a:ext cx="2520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181832" y="2709905"/>
            <a:ext cx="114697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1762" y="2781913"/>
            <a:ext cx="320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Expectation step of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 algorithm for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randomly selected families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0"/>
          <a:stretch/>
        </p:blipFill>
        <p:spPr bwMode="auto">
          <a:xfrm>
            <a:off x="1703512" y="4942154"/>
            <a:ext cx="9414431" cy="10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2" y="5662234"/>
            <a:ext cx="11167856" cy="86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81832" y="2791597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  <m:r>
                          <a:rPr lang="en-US" altLang="ko-KR" b="1">
                            <a:latin typeface="Cambria Math"/>
                          </a:rPr>
                          <m:t>|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071561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583729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observed Fisher information matrix is given by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and it is equivalent to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1958750"/>
            <a:ext cx="11167856" cy="14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428206"/>
            <a:ext cx="11167856" cy="249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6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r>
                      <a:rPr lang="en-US" altLang="ko-KR" b="1" i="1">
                        <a:latin typeface="Cambria Math"/>
                      </a:rPr>
                      <m:t>𝛃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>
                        <a:latin typeface="Cambria Math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9"/>
          <a:stretch/>
        </p:blipFill>
        <p:spPr bwMode="auto">
          <a:xfrm>
            <a:off x="2711624" y="2060848"/>
            <a:ext cx="7343016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3"/>
          <a:stretch/>
        </p:blipFill>
        <p:spPr bwMode="auto">
          <a:xfrm>
            <a:off x="1846919" y="3789040"/>
            <a:ext cx="9072425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7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Simulation settings</a:t>
                </a:r>
              </a:p>
              <a:p>
                <a:pPr lvl="1"/>
                <a:r>
                  <a:rPr lang="en-US" altLang="ko-KR" dirty="0" smtClean="0"/>
                  <a:t>One </a:t>
                </a:r>
                <a:r>
                  <a:rPr lang="en-US" altLang="ko-KR" dirty="0"/>
                  <a:t>causal SNP with MAF of 0.2 &amp; </a:t>
                </a:r>
                <a:r>
                  <a:rPr lang="en-US" altLang="ko-KR" i="1" dirty="0"/>
                  <a:t>h</a:t>
                </a:r>
                <a:r>
                  <a:rPr lang="en-US" altLang="ko-KR" i="1" baseline="-25000" dirty="0"/>
                  <a:t>a</a:t>
                </a:r>
                <a:r>
                  <a:rPr lang="en-US" altLang="ko-KR" i="1" baseline="30000" dirty="0"/>
                  <a:t>2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0.005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 smtClean="0"/>
                  <a:t>=0.1253).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No environmental effect</a:t>
                </a:r>
              </a:p>
              <a:p>
                <a:pPr lvl="1"/>
                <a:r>
                  <a:rPr lang="en-US" altLang="ko-KR" i="1" dirty="0"/>
                  <a:t>h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 : </a:t>
                </a:r>
                <a:r>
                  <a:rPr lang="en-US" altLang="ko-KR" dirty="0" smtClean="0"/>
                  <a:t>0.05, 0.2 </a:t>
                </a:r>
                <a:r>
                  <a:rPr lang="en-US" altLang="ko-KR" dirty="0"/>
                  <a:t>and 0.4 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0.05, 0.1 </a:t>
                </a:r>
                <a:r>
                  <a:rPr lang="en-US" altLang="ko-KR" dirty="0"/>
                  <a:t>and </a:t>
                </a:r>
                <a:r>
                  <a:rPr lang="en-US" altLang="ko-KR" dirty="0" smtClean="0"/>
                  <a:t>0.2</a:t>
                </a:r>
                <a:endParaRPr lang="en-US" altLang="ko-KR" dirty="0"/>
              </a:p>
              <a:p>
                <a:r>
                  <a:rPr lang="en-US" altLang="ko-KR" dirty="0" smtClean="0"/>
                  <a:t>Simulation </a:t>
                </a:r>
                <a:r>
                  <a:rPr lang="en-US" altLang="ko-KR" dirty="0"/>
                  <a:t>studies were conducted under two different scenarios where </a:t>
                </a:r>
                <a:r>
                  <a:rPr lang="en-US" altLang="ko-KR" b="1" dirty="0"/>
                  <a:t>families were either randomly selected (scenario 1)</a:t>
                </a:r>
                <a:r>
                  <a:rPr lang="en-US" altLang="ko-KR" dirty="0"/>
                  <a:t> or</a:t>
                </a:r>
                <a:r>
                  <a:rPr lang="en-US" altLang="ko-KR" b="1" dirty="0"/>
                  <a:t> ascertained with </a:t>
                </a:r>
                <a:r>
                  <a:rPr lang="en-US" altLang="ko-KR" b="1" dirty="0" err="1"/>
                  <a:t>probands</a:t>
                </a:r>
                <a:r>
                  <a:rPr lang="en-US" altLang="ko-KR" b="1" dirty="0"/>
                  <a:t> (scenario 2</a:t>
                </a:r>
                <a:r>
                  <a:rPr lang="en-US" altLang="ko-KR" b="1" dirty="0" smtClean="0"/>
                  <a:t>)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en-US" altLang="ko-KR" dirty="0" smtClean="0"/>
                  <a:t>For Scenario 1, 500 families were generated.</a:t>
                </a:r>
              </a:p>
              <a:p>
                <a:pPr lvl="1"/>
                <a:r>
                  <a:rPr lang="en-US" altLang="ko-KR" dirty="0" smtClean="0"/>
                  <a:t>For Scenario 2, 50,000 families were generated and 500 </a:t>
                </a:r>
                <a:r>
                  <a:rPr lang="en-US" altLang="ko-KR" dirty="0" err="1" smtClean="0"/>
                  <a:t>probands</a:t>
                </a:r>
                <a:r>
                  <a:rPr lang="en-US" altLang="ko-KR" dirty="0" smtClean="0"/>
                  <a:t> were selected from affected individuals. </a:t>
                </a:r>
              </a:p>
              <a:p>
                <a:r>
                  <a:rPr lang="en-US" altLang="ko-KR" dirty="0" smtClean="0"/>
                  <a:t>All results were compared with GCTA.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from </a:t>
                </a:r>
                <a:r>
                  <a:rPr lang="en-US" altLang="ko-KR" b="1" dirty="0" smtClean="0"/>
                  <a:t>randomly </a:t>
                </a:r>
                <a:r>
                  <a:rPr lang="en-US" altLang="ko-KR" b="1" dirty="0"/>
                  <a:t>selected families (scenario 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t="224" r="13379" b="10290"/>
          <a:stretch/>
        </p:blipFill>
        <p:spPr bwMode="auto">
          <a:xfrm>
            <a:off x="1090303" y="2060848"/>
            <a:ext cx="4280484" cy="460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 descr="C:\Users\김원지\Documents\WJ_codes\LTM_heritability\figure and table\fig2_box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2" y="2077771"/>
            <a:ext cx="4671607" cy="46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b="1" dirty="0" smtClean="0"/>
                  <a:t>from ascertained families </a:t>
                </a:r>
                <a:r>
                  <a:rPr lang="en-US" altLang="ko-KR" b="1" dirty="0"/>
                  <a:t>(scenario </a:t>
                </a:r>
                <a:r>
                  <a:rPr lang="en-US" altLang="ko-KR" b="1" dirty="0" smtClean="0"/>
                  <a:t>2)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r="13306" b="9512"/>
          <a:stretch/>
        </p:blipFill>
        <p:spPr bwMode="auto">
          <a:xfrm>
            <a:off x="4022169" y="2028596"/>
            <a:ext cx="4234071" cy="473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𝒉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 and scenario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5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1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6112" y="262762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3690" y="260137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Outline of the thesis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/>
              <a:t>Chapter 1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Introduction</a:t>
            </a:r>
          </a:p>
          <a:p>
            <a:pPr marL="0" indent="0">
              <a:buNone/>
            </a:pPr>
            <a:r>
              <a:rPr lang="en-US" altLang="ko-KR" sz="2000" b="1" dirty="0"/>
              <a:t>Chapter 2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Application </a:t>
            </a:r>
            <a:r>
              <a:rPr lang="en-US" altLang="ko-KR" dirty="0"/>
              <a:t>of Genome-wide Association Study and Fine-mapping for Independent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European Respiratory Journal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3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Selecting </a:t>
            </a:r>
            <a:r>
              <a:rPr lang="en-US" altLang="ko-KR" dirty="0"/>
              <a:t>Cases and Controls for Genome-wide Association Studies Using Family Histories of </a:t>
            </a:r>
            <a:r>
              <a:rPr lang="en-US" altLang="ko-KR" dirty="0" smtClean="0"/>
              <a:t>Disease (Published in </a:t>
            </a:r>
            <a:r>
              <a:rPr lang="en-US" altLang="ko-KR" i="1" dirty="0" smtClean="0"/>
              <a:t>Statistics in Medicine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4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Heritability </a:t>
            </a:r>
            <a:r>
              <a:rPr lang="en-US" altLang="ko-KR" dirty="0"/>
              <a:t>Estimation of Dichotomous Phenotypes Using a Liability Threshold Model on Ascertained Family-based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Genetic Epidemiology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5 </a:t>
            </a:r>
            <a:endParaRPr lang="en-US" altLang="ko-KR" sz="2000" b="1" dirty="0" smtClean="0"/>
          </a:p>
          <a:p>
            <a:pPr marL="400050" lvl="1" indent="0">
              <a:buNone/>
            </a:pPr>
            <a:r>
              <a:rPr lang="en-US" altLang="ko-KR" dirty="0" smtClean="0"/>
              <a:t>Summary </a:t>
            </a:r>
            <a:r>
              <a:rPr lang="en-US" altLang="ko-KR" dirty="0"/>
              <a:t>and </a:t>
            </a:r>
            <a:r>
              <a:rPr lang="en-US" altLang="ko-KR" dirty="0" smtClean="0"/>
              <a:t>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35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r>
                      <a:rPr lang="en-US" altLang="ko-KR" b="1" i="1">
                        <a:latin typeface="Cambria Math"/>
                      </a:rPr>
                      <m:t>𝜷</m:t>
                    </m:r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780928"/>
            <a:ext cx="6980460" cy="359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Applications of LTMH and CEST to T2D</a:t>
            </a:r>
          </a:p>
          <a:p>
            <a:pPr lvl="1"/>
            <a:r>
              <a:rPr lang="en-US" altLang="ko-KR" dirty="0" smtClean="0"/>
              <a:t>Seoul national university hospital recruited</a:t>
            </a:r>
            <a:br>
              <a:rPr lang="en-US" altLang="ko-KR" dirty="0" smtClean="0"/>
            </a:br>
            <a:r>
              <a:rPr lang="en-US" altLang="ko-KR" dirty="0" smtClean="0"/>
              <a:t>681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affected to T2D. </a:t>
            </a:r>
          </a:p>
          <a:p>
            <a:pPr lvl="1"/>
            <a:r>
              <a:rPr lang="en-US" altLang="ko-KR" dirty="0" smtClean="0"/>
              <a:t>This study preferentially included T2D </a:t>
            </a:r>
            <a:br>
              <a:rPr lang="en-US" altLang="ko-KR" dirty="0" smtClean="0"/>
            </a:br>
            <a:r>
              <a:rPr lang="en-US" altLang="ko-KR" dirty="0" smtClean="0"/>
              <a:t>patients with a positive family history of T2D </a:t>
            </a:r>
            <a:br>
              <a:rPr lang="en-US" altLang="ko-KR" dirty="0" smtClean="0"/>
            </a:br>
            <a:r>
              <a:rPr lang="en-US" altLang="ko-KR" dirty="0" smtClean="0"/>
              <a:t>in first-degree relatives. </a:t>
            </a:r>
          </a:p>
          <a:p>
            <a:pPr lvl="1"/>
            <a:r>
              <a:rPr lang="en-US" altLang="ko-KR" dirty="0" smtClean="0"/>
              <a:t>After excluding subjects without age </a:t>
            </a:r>
            <a:br>
              <a:rPr lang="en-US" altLang="ko-KR" dirty="0" smtClean="0"/>
            </a:br>
            <a:r>
              <a:rPr lang="en-US" altLang="ko-KR" dirty="0" smtClean="0"/>
              <a:t>information, we have 648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and </a:t>
            </a:r>
            <a:br>
              <a:rPr lang="en-US" altLang="ko-KR" dirty="0" smtClean="0"/>
            </a:br>
            <a:r>
              <a:rPr lang="en-US" altLang="ko-KR" dirty="0" smtClean="0"/>
              <a:t>4,149 non-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9016" b="10471"/>
          <a:stretch/>
        </p:blipFill>
        <p:spPr bwMode="auto">
          <a:xfrm>
            <a:off x="6450910" y="1268760"/>
            <a:ext cx="5500611" cy="530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3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김원지\Documents\WJ_codes\LTM_heritability\figure and table\fig3_Risk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3429000"/>
            <a:ext cx="6881377" cy="33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Applications of LTMH and CEST to T2D</a:t>
                </a:r>
              </a:p>
              <a:p>
                <a:pPr lvl="1"/>
                <a:r>
                  <a:rPr lang="en-US" altLang="ko-KR" dirty="0" smtClean="0"/>
                  <a:t>Estimated heritability of T2D was 29.44% (P-value = 1.20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dirty="0" smtClean="0"/>
                  <a:t>10</a:t>
                </a:r>
                <a:r>
                  <a:rPr lang="en-US" altLang="ko-KR" baseline="30000" dirty="0" smtClean="0"/>
                  <a:t>-5</a:t>
                </a:r>
                <a:r>
                  <a:rPr lang="en-US" altLang="ko-KR" dirty="0" smtClean="0"/>
                  <a:t>).</a:t>
                </a:r>
              </a:p>
              <a:p>
                <a:pPr lvl="1"/>
                <a:r>
                  <a:rPr lang="en-US" altLang="ko-KR" dirty="0"/>
                  <a:t>This finding is slightly overestimated in comparison to other determinations of heritability estimates for T2D (26%) using the ACE model based on twin data </a:t>
                </a:r>
                <a:r>
                  <a:rPr lang="en-US" altLang="ko-KR" dirty="0" smtClean="0"/>
                  <a:t>(</a:t>
                </a:r>
                <a:r>
                  <a:rPr lang="en-US" altLang="ko-KR" dirty="0" err="1"/>
                  <a:t>Poulsen</a:t>
                </a:r>
                <a:r>
                  <a:rPr lang="en-US" altLang="ko-KR" dirty="0"/>
                  <a:t>, P., et </a:t>
                </a:r>
                <a:r>
                  <a:rPr lang="en-US" altLang="ko-KR" dirty="0" smtClean="0"/>
                  <a:t>al, 1999)</a:t>
                </a:r>
              </a:p>
              <a:p>
                <a:pPr lvl="1"/>
                <a:r>
                  <a:rPr lang="en-US" altLang="ko-KR" dirty="0"/>
                  <a:t>The coefficient estimate for non-standardized age was </a:t>
                </a:r>
                <a:r>
                  <a:rPr lang="en-US" altLang="ko-KR" dirty="0" smtClean="0"/>
                  <a:t>0.051.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Applications of CEST to S-LAM </a:t>
            </a:r>
            <a:r>
              <a:rPr lang="en-US" altLang="ko-KR" dirty="0" smtClean="0"/>
              <a:t>disease</a:t>
            </a:r>
          </a:p>
          <a:p>
            <a:pPr lvl="1"/>
            <a:r>
              <a:rPr lang="en-US" altLang="ko-KR" dirty="0" smtClean="0"/>
              <a:t>Using matched cases and controls for CLR (Chapter 2), </a:t>
            </a:r>
            <a:r>
              <a:rPr lang="en-US" altLang="ko-KR" dirty="0"/>
              <a:t>e</a:t>
            </a:r>
            <a:r>
              <a:rPr lang="en-US" altLang="ko-KR" dirty="0" smtClean="0"/>
              <a:t>ach </a:t>
            </a:r>
            <a:r>
              <a:rPr lang="en-US" altLang="ko-KR" dirty="0"/>
              <a:t>pair of one case and two controls was regarded as if a family having relatedness structure of genetic relationship matrix.</a:t>
            </a:r>
            <a:endParaRPr lang="ko-KR" altLang="en-US" dirty="0"/>
          </a:p>
        </p:txBody>
      </p:sp>
      <p:pic>
        <p:nvPicPr>
          <p:cNvPr id="24578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81" b="50000"/>
          <a:stretch/>
        </p:blipFill>
        <p:spPr bwMode="auto">
          <a:xfrm>
            <a:off x="1487488" y="3982850"/>
            <a:ext cx="2919876" cy="2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10"/>
          <a:stretch/>
        </p:blipFill>
        <p:spPr bwMode="auto">
          <a:xfrm>
            <a:off x="4819745" y="3068960"/>
            <a:ext cx="6144637" cy="27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8.51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1.58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i="0" dirty="0" smtClean="0">
                              <a:latin typeface="+mn-lt"/>
                            </a:rPr>
                            <a:t>3.92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3.14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-12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3"/>
                          <a:stretch>
                            <a:fillRect l="-103896" t="-1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3"/>
                          <a:stretch>
                            <a:fillRect l="-205229" t="-100000" r="-654" b="-1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3896" t="-2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5229" t="-200000" r="-6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67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/>
              <a:t>In this </a:t>
            </a:r>
            <a:r>
              <a:rPr lang="en-US" altLang="ko-KR" dirty="0" smtClean="0"/>
              <a:t>study, </a:t>
            </a:r>
            <a:r>
              <a:rPr lang="en-US" altLang="ko-KR" dirty="0"/>
              <a:t>I proposed a new method to estimate the heritability of a dichotomous trait based on the Liability Threshold Model for ascertained family-based samples.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A simulation study demonstrated that LTMH generally provides more accurate estimates of </a:t>
            </a:r>
            <a:r>
              <a:rPr lang="en-US" altLang="ko-KR" dirty="0" err="1"/>
              <a:t>heritabilities</a:t>
            </a:r>
            <a:r>
              <a:rPr lang="en-US" altLang="ko-KR" dirty="0"/>
              <a:t> than does GCTA, and the differences between these methods are substantial in the context of ascertained families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dirty="0" smtClean="0"/>
              <a:t>Statistical </a:t>
            </a:r>
            <a:r>
              <a:rPr lang="en-US" altLang="ko-KR" dirty="0"/>
              <a:t>performance of CEST </a:t>
            </a:r>
            <a:r>
              <a:rPr lang="en-US" altLang="ko-KR" dirty="0" smtClean="0"/>
              <a:t>analysis were also assessed. Despite of conservative property of CEST, </a:t>
            </a:r>
            <a:r>
              <a:rPr lang="en-US" altLang="ko-KR" dirty="0"/>
              <a:t>I found that such inflation does not affect the statistical power of our </a:t>
            </a:r>
            <a:r>
              <a:rPr lang="en-US" altLang="ko-KR" dirty="0" smtClean="0"/>
              <a:t>analysis but </a:t>
            </a:r>
            <a:r>
              <a:rPr lang="en-US" altLang="ko-KR" dirty="0"/>
              <a:t>certain modifications such as bootstrapping are </a:t>
            </a:r>
            <a:r>
              <a:rPr lang="en-US" altLang="ko-KR" dirty="0" smtClean="0"/>
              <a:t>necessary.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However, there is a limitation that the proposed method is computationally intensive when the family size is large.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most significant computational burden arises from the calculation of conditional expectation in </a:t>
            </a:r>
            <a:r>
              <a:rPr lang="en-US" altLang="ko-KR" dirty="0" smtClean="0"/>
              <a:t>the </a:t>
            </a:r>
            <a:r>
              <a:rPr lang="en-US" altLang="ko-KR" dirty="0"/>
              <a:t>E-step of the EM algorithm.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Therefore, </a:t>
            </a: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computational burden can be reduced by reducing the number of iterations for the EM algorithm or by approximating the moment of the multivariate truncated normal.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Despite several limitations, our proposed method successfully enabled heritability estimation of dichotomous traits in ascertained families, and this method may provide a promising strategy to estimate the narrow-sense heritability of various diseases.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2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303912" y="2906713"/>
            <a:ext cx="6238395" cy="1500187"/>
          </a:xfrm>
        </p:spPr>
        <p:txBody>
          <a:bodyPr/>
          <a:lstStyle/>
          <a:p>
            <a:pPr algn="r"/>
            <a:r>
              <a:rPr lang="en-US" altLang="ko-KR" sz="5400" b="1" dirty="0" smtClean="0"/>
              <a:t>Revision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15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Introduction</a:t>
            </a:r>
            <a:r>
              <a:rPr lang="ko-KR" altLang="ko-KR" b="1" dirty="0"/>
              <a:t>에 연구의 목적을 조금 더 구체적으로 명시할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5p) </a:t>
            </a:r>
            <a:r>
              <a:rPr lang="en-US" altLang="ko-KR" dirty="0" smtClean="0"/>
              <a:t>Chapter 1.3 </a:t>
            </a:r>
            <a:r>
              <a:rPr lang="en-US" altLang="ko-KR" dirty="0"/>
              <a:t>The purpose of this study </a:t>
            </a:r>
            <a:r>
              <a:rPr lang="ko-KR" altLang="en-US" dirty="0"/>
              <a:t>추가하였습니다</a:t>
            </a:r>
            <a:r>
              <a:rPr lang="en-US" altLang="ko-KR" dirty="0"/>
              <a:t>.</a:t>
            </a:r>
          </a:p>
          <a:p>
            <a:pPr marL="857250" lvl="1" indent="-457200"/>
            <a:r>
              <a:rPr lang="ko-KR" altLang="en-US" dirty="0" smtClean="0"/>
              <a:t>그 </a:t>
            </a:r>
            <a:r>
              <a:rPr lang="ko-KR" altLang="en-US" dirty="0"/>
              <a:t>외에 각 </a:t>
            </a:r>
            <a:r>
              <a:rPr lang="en-US" altLang="ko-KR" dirty="0"/>
              <a:t>chapter</a:t>
            </a:r>
            <a:r>
              <a:rPr lang="ko-KR" altLang="en-US" dirty="0"/>
              <a:t>별로 </a:t>
            </a:r>
            <a:r>
              <a:rPr lang="en-US" altLang="ko-KR" dirty="0"/>
              <a:t>Introduction</a:t>
            </a:r>
            <a:r>
              <a:rPr lang="ko-KR" altLang="en-US" dirty="0"/>
              <a:t>에 </a:t>
            </a:r>
            <a:r>
              <a:rPr lang="ko-KR" altLang="en-US" dirty="0" smtClean="0"/>
              <a:t>각 연구 별 </a:t>
            </a:r>
            <a:r>
              <a:rPr lang="ko-KR" altLang="en-US" dirty="0"/>
              <a:t>연구목적 구체적으로 명시하였습니다</a:t>
            </a:r>
            <a:r>
              <a:rPr lang="en-US" altLang="ko-KR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Chapter 3</a:t>
            </a:r>
            <a:r>
              <a:rPr lang="ko-KR" altLang="ko-KR" b="1" dirty="0"/>
              <a:t>의 바탕이 된 게재된 논문을</a:t>
            </a:r>
            <a:r>
              <a:rPr lang="en-US" altLang="ko-KR" b="1" dirty="0"/>
              <a:t> key reference</a:t>
            </a:r>
            <a:r>
              <a:rPr lang="ko-KR" altLang="ko-KR" b="1" dirty="0"/>
              <a:t>로 넣을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49p) </a:t>
            </a:r>
            <a:r>
              <a:rPr lang="ko-KR" altLang="en-US" dirty="0"/>
              <a:t>아래의 문구 삽입하였습니다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en-US" altLang="ko-KR" dirty="0"/>
              <a:t>This chapter was published in Statistics in Medicine as a partial fulfillment of </a:t>
            </a:r>
            <a:r>
              <a:rPr lang="en-US" altLang="ko-KR" dirty="0" err="1"/>
              <a:t>Wonji</a:t>
            </a:r>
            <a:r>
              <a:rPr lang="en-US" altLang="ko-KR" dirty="0"/>
              <a:t> Kim’s </a:t>
            </a:r>
            <a:r>
              <a:rPr lang="en-US" altLang="ko-KR" dirty="0" err="1"/>
              <a:t>Ph.D</a:t>
            </a:r>
            <a:r>
              <a:rPr lang="en-US" altLang="ko-KR" dirty="0"/>
              <a:t> program.”</a:t>
            </a:r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50p) reference </a:t>
            </a:r>
            <a:r>
              <a:rPr lang="ko-KR" altLang="en-US" dirty="0"/>
              <a:t>삽입하였습니다</a:t>
            </a:r>
            <a:r>
              <a:rPr lang="en-US" altLang="ko-KR" dirty="0" smtClean="0"/>
              <a:t>. (reference 81)</a:t>
            </a:r>
          </a:p>
          <a:p>
            <a:pPr marL="857250" lvl="1" indent="-457200"/>
            <a:endParaRPr lang="en-US" altLang="ko-KR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Chapter 3</a:t>
            </a:r>
            <a:r>
              <a:rPr lang="ko-KR" altLang="ko-KR" b="1" dirty="0"/>
              <a:t>의 </a:t>
            </a:r>
            <a:r>
              <a:rPr lang="en-US" altLang="ko-KR" b="1" dirty="0"/>
              <a:t>Conditional expectation</a:t>
            </a:r>
            <a:r>
              <a:rPr lang="ko-KR" altLang="ko-KR" b="1" dirty="0"/>
              <a:t>에 왜</a:t>
            </a:r>
            <a:r>
              <a:rPr lang="en-US" altLang="ko-KR" b="1" dirty="0"/>
              <a:t> selection bias</a:t>
            </a:r>
            <a:r>
              <a:rPr lang="ko-KR" altLang="ko-KR" b="1" dirty="0"/>
              <a:t>가 들어가지 않는지 표시할 것</a:t>
            </a:r>
            <a:endParaRPr lang="en-US" altLang="ko-KR" b="1" dirty="0"/>
          </a:p>
          <a:p>
            <a:pPr marL="857250" lvl="1" indent="-457200"/>
            <a:r>
              <a:rPr lang="en-US" altLang="ko-KR" dirty="0"/>
              <a:t>(84p) </a:t>
            </a:r>
            <a:r>
              <a:rPr lang="ko-KR" altLang="en-US" dirty="0"/>
              <a:t>아래의 문구 삽입하였습니다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“Moreover, the use of subjects with extreme phenotypes in GWAS is not the case for selection bias because the choice of subjects is based on phenotype, not on genotype</a:t>
            </a:r>
            <a:r>
              <a:rPr lang="en-US" altLang="ko-KR" dirty="0" smtClean="0"/>
              <a:t>.”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b="1" dirty="0"/>
              <a:t>Chapter 3</a:t>
            </a:r>
            <a:r>
              <a:rPr lang="ko-KR" altLang="ko-KR" b="1" dirty="0"/>
              <a:t>의</a:t>
            </a:r>
            <a:r>
              <a:rPr lang="en-US" altLang="ko-KR" b="1" dirty="0"/>
              <a:t> real data </a:t>
            </a:r>
            <a:r>
              <a:rPr lang="ko-KR" altLang="ko-KR" b="1" dirty="0"/>
              <a:t>분석에서 각 방법 별 성능 비교를 위하여</a:t>
            </a:r>
            <a:r>
              <a:rPr lang="en-US" altLang="ko-KR" b="1" dirty="0"/>
              <a:t> Pairwise P-value plot</a:t>
            </a:r>
            <a:r>
              <a:rPr lang="ko-KR" altLang="ko-KR" b="1" dirty="0"/>
              <a:t>을 그릴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83p) </a:t>
            </a:r>
            <a:r>
              <a:rPr lang="ko-KR" altLang="en-US" dirty="0"/>
              <a:t>두 방법의 </a:t>
            </a:r>
            <a:r>
              <a:rPr lang="en-US" altLang="ko-KR" dirty="0"/>
              <a:t>P-value</a:t>
            </a:r>
            <a:r>
              <a:rPr lang="ko-KR" altLang="en-US" dirty="0"/>
              <a:t>를 이용한 </a:t>
            </a:r>
            <a:r>
              <a:rPr lang="ko-KR" altLang="en-US" dirty="0" err="1"/>
              <a:t>산점도</a:t>
            </a:r>
            <a:r>
              <a:rPr lang="ko-KR" altLang="en-US" dirty="0"/>
              <a:t> 그림을 아래와 같이 추가하였습니다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Figure 3.9 Scatter plot for P-values of GWAS of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type </a:t>
            </a:r>
            <a:r>
              <a:rPr lang="en-US" altLang="ko-KR" b="1" dirty="0"/>
              <a:t>2 diabetes using S1 and S3. </a:t>
            </a:r>
            <a:r>
              <a:rPr lang="en-US" altLang="ko-KR" dirty="0"/>
              <a:t>Red dots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indicate significant </a:t>
            </a:r>
            <a:r>
              <a:rPr lang="en-US" altLang="ko-KR" dirty="0"/>
              <a:t>SNPs when all subjects are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used </a:t>
            </a:r>
            <a:r>
              <a:rPr lang="en-US" altLang="ko-KR" dirty="0"/>
              <a:t>for GWAS.</a:t>
            </a:r>
            <a:endParaRPr lang="ko-KR" altLang="ko-KR" dirty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7824192" y="2874645"/>
            <a:ext cx="4114800" cy="398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52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b="1" dirty="0"/>
              <a:t>Chapter 4</a:t>
            </a:r>
            <a:r>
              <a:rPr lang="ko-KR" altLang="ko-KR" b="1" dirty="0"/>
              <a:t>에서 기존의 연구와 본인의 연구의 구분을 명확히 할 것</a:t>
            </a:r>
            <a:endParaRPr lang="ko-KR" altLang="ko-KR" dirty="0"/>
          </a:p>
          <a:p>
            <a:pPr lvl="1"/>
            <a:r>
              <a:rPr lang="ko-KR" altLang="en-US" dirty="0" smtClean="0"/>
              <a:t>무작위로 </a:t>
            </a:r>
            <a:r>
              <a:rPr lang="ko-KR" altLang="en-US" dirty="0"/>
              <a:t>추출된 가족 혹은 </a:t>
            </a:r>
            <a:r>
              <a:rPr lang="en-US" altLang="ko-KR" dirty="0"/>
              <a:t>case-control </a:t>
            </a:r>
            <a:r>
              <a:rPr lang="ko-KR" altLang="en-US" dirty="0"/>
              <a:t>연구에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알고리즘은 기존에 잘 개발이 되어 있으나 </a:t>
            </a:r>
            <a:r>
              <a:rPr lang="en-US" altLang="ko-KR" dirty="0"/>
              <a:t>ascertained family</a:t>
            </a:r>
            <a:r>
              <a:rPr lang="ko-KR" altLang="en-US" dirty="0"/>
              <a:t>에 대한 연구는 활발하게 이루어지지 않았습니다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본 </a:t>
            </a:r>
            <a:r>
              <a:rPr lang="ko-KR" altLang="en-US" dirty="0"/>
              <a:t>논문의 연구 주제는 </a:t>
            </a:r>
            <a:r>
              <a:rPr lang="ko-KR" altLang="en-US" dirty="0" err="1"/>
              <a:t>이분형</a:t>
            </a:r>
            <a:r>
              <a:rPr lang="ko-KR" altLang="en-US" dirty="0"/>
              <a:t> 표현형의 </a:t>
            </a:r>
            <a:r>
              <a:rPr lang="ko-KR" altLang="en-US" dirty="0" err="1"/>
              <a:t>유전율</a:t>
            </a:r>
            <a:r>
              <a:rPr lang="ko-KR" altLang="en-US" dirty="0"/>
              <a:t> 추정을 다루고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proband</a:t>
            </a:r>
            <a:r>
              <a:rPr lang="ko-KR" altLang="en-US" dirty="0"/>
              <a:t>에 의하여 분석에 참여하게 된 </a:t>
            </a:r>
            <a:r>
              <a:rPr lang="en-US" altLang="ko-KR" dirty="0"/>
              <a:t>ascertained family</a:t>
            </a:r>
            <a:r>
              <a:rPr lang="ko-KR" altLang="en-US" dirty="0"/>
              <a:t>들에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알고리즘을 주 연구주제로 하고 있습니다</a:t>
            </a:r>
            <a:r>
              <a:rPr lang="en-US" altLang="ko-KR" dirty="0"/>
              <a:t>. </a:t>
            </a:r>
            <a:r>
              <a:rPr lang="ko-KR" altLang="en-US" dirty="0"/>
              <a:t>본 연구의 방법을 통하여 기존의 알고리즘에서 발생했던 편차를 효과적으로 보정할 수 있었습니다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(124p</a:t>
            </a:r>
            <a:r>
              <a:rPr lang="en-US" altLang="ko-KR" dirty="0"/>
              <a:t>) </a:t>
            </a:r>
            <a:r>
              <a:rPr lang="ko-KR" altLang="en-US" dirty="0"/>
              <a:t>이러한 내용을 </a:t>
            </a:r>
            <a:r>
              <a:rPr lang="en-US" altLang="ko-KR" dirty="0"/>
              <a:t>4.4 Discussion</a:t>
            </a:r>
            <a:r>
              <a:rPr lang="ko-KR" altLang="en-US" dirty="0"/>
              <a:t>의 첫 번째 단락에 서술하였습니다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altLang="ko-KR" dirty="0"/>
              <a:t>Updates after the 1st defense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1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2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Application of Genome-wide Association Study and Fine-mapping for Independent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European Respiratory Journal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3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Cases and Controls for Genome-wide Association Studies Using Family Histories of Disease (Published in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 in Medicine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4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Heritability Estimation of Dichotomous Phenotypes Using a Liability Threshold Model on Ascertained Family-based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Genetic Epidemiology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5 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 and 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6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Chapter 4</a:t>
            </a:r>
            <a:r>
              <a:rPr lang="ko-KR" altLang="ko-KR" b="1" dirty="0"/>
              <a:t>의</a:t>
            </a:r>
            <a:r>
              <a:rPr lang="en-US" altLang="ko-KR" b="1" dirty="0"/>
              <a:t> Score test</a:t>
            </a:r>
            <a:r>
              <a:rPr lang="ko-KR" altLang="ko-KR" b="1" dirty="0"/>
              <a:t>의</a:t>
            </a:r>
            <a:r>
              <a:rPr lang="en-US" altLang="ko-KR" b="1" dirty="0"/>
              <a:t> variance </a:t>
            </a:r>
            <a:r>
              <a:rPr lang="ko-KR" altLang="ko-KR" b="1" dirty="0" err="1"/>
              <a:t>추청과</a:t>
            </a:r>
            <a:r>
              <a:rPr lang="ko-KR" altLang="ko-KR" b="1" dirty="0"/>
              <a:t> 관련하여</a:t>
            </a:r>
            <a:r>
              <a:rPr lang="en-US" altLang="ko-KR" b="1" dirty="0"/>
              <a:t> Bootstrap </a:t>
            </a:r>
            <a:r>
              <a:rPr lang="ko-KR" altLang="ko-KR" b="1" dirty="0"/>
              <a:t>방법을 사용하면 </a:t>
            </a:r>
            <a:r>
              <a:rPr lang="ko-KR" altLang="ko-KR" b="1" dirty="0" err="1"/>
              <a:t>계산량이</a:t>
            </a:r>
            <a:r>
              <a:rPr lang="ko-KR" altLang="ko-KR" b="1" dirty="0"/>
              <a:t> 너무 증가할 것</a:t>
            </a:r>
            <a:r>
              <a:rPr lang="en-US" altLang="ko-KR" b="1" dirty="0"/>
              <a:t>. </a:t>
            </a:r>
            <a:r>
              <a:rPr lang="ko-KR" altLang="ko-KR" b="1" dirty="0"/>
              <a:t>다른 대안을 찾아볼 </a:t>
            </a:r>
            <a:r>
              <a:rPr lang="ko-KR" altLang="ko-KR" b="1" dirty="0" smtClean="0"/>
              <a:t>것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Bootstrapping </a:t>
            </a:r>
            <a:r>
              <a:rPr lang="ko-KR" altLang="en-US" dirty="0"/>
              <a:t>방법은 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많아지는 단점이 존재하기 때문에 실질적 적용에 한계가 있었습니다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본 연구에서는 </a:t>
            </a:r>
            <a:r>
              <a:rPr lang="en-US" altLang="ko-KR" dirty="0"/>
              <a:t>Information matrix</a:t>
            </a:r>
            <a:r>
              <a:rPr lang="ko-KR" altLang="en-US" dirty="0"/>
              <a:t>의 </a:t>
            </a:r>
            <a:r>
              <a:rPr lang="ko-KR" altLang="en-US" dirty="0" err="1"/>
              <a:t>유사값을</a:t>
            </a:r>
            <a:r>
              <a:rPr lang="ko-KR" altLang="en-US" dirty="0"/>
              <a:t> 이용하여 </a:t>
            </a:r>
            <a:r>
              <a:rPr lang="en-US" altLang="ko-KR" dirty="0"/>
              <a:t>variance</a:t>
            </a:r>
            <a:r>
              <a:rPr lang="ko-KR" altLang="en-US" dirty="0"/>
              <a:t>를 추정하였고</a:t>
            </a:r>
            <a:r>
              <a:rPr lang="en-US" altLang="ko-KR" dirty="0"/>
              <a:t>, discussion</a:t>
            </a:r>
            <a:r>
              <a:rPr lang="ko-KR" altLang="en-US" dirty="0"/>
              <a:t>에 </a:t>
            </a:r>
            <a:r>
              <a:rPr lang="en-US" altLang="ko-KR" dirty="0"/>
              <a:t>bootstrap</a:t>
            </a:r>
            <a:r>
              <a:rPr lang="ko-KR" altLang="en-US" dirty="0"/>
              <a:t>의 사용 가능성에 대하여 </a:t>
            </a:r>
            <a:r>
              <a:rPr lang="ko-KR" altLang="en-US" dirty="0" smtClean="0"/>
              <a:t>명시하였습니다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(104p, 124p)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8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QQ plot scale </a:t>
            </a:r>
            <a:r>
              <a:rPr lang="ko-KR" altLang="ko-KR" b="1" dirty="0"/>
              <a:t>맞추기</a:t>
            </a:r>
            <a:endParaRPr lang="ko-KR" altLang="ko-KR" dirty="0" smtClean="0"/>
          </a:p>
          <a:p>
            <a:pPr lvl="1"/>
            <a:r>
              <a:rPr lang="en-US" altLang="ko-KR" dirty="0"/>
              <a:t>(Figure 3.2, 3.3, 3.4, 3.6) </a:t>
            </a:r>
            <a:r>
              <a:rPr lang="ko-KR" altLang="ko-KR" dirty="0"/>
              <a:t>그림 수정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92896"/>
            <a:ext cx="10089014" cy="36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2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학위논문 심사 서류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교수님들께서 작성 및 날인 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 결과표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13)</a:t>
            </a:r>
          </a:p>
          <a:p>
            <a:pPr lvl="1"/>
            <a:r>
              <a:rPr lang="ko-KR" altLang="en-US" dirty="0" smtClean="0"/>
              <a:t>인준지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심사위원장 교수님께서 추가적으로 작성 및 날인해주셔야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박사학위 논문 예비심사 결과보고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논문심사요지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12)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85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33665" y="2906713"/>
            <a:ext cx="8182611" cy="1500187"/>
          </a:xfrm>
        </p:spPr>
        <p:txBody>
          <a:bodyPr/>
          <a:lstStyle/>
          <a:p>
            <a:r>
              <a:rPr lang="en-US" altLang="ko-KR" sz="4000" b="1" dirty="0"/>
              <a:t>Chapter 2 </a:t>
            </a:r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Application of Genome-wide Association Study and Fine-mapping for Independent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9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Lymphangioleiomyomatosis</a:t>
            </a:r>
            <a:r>
              <a:rPr lang="en-US" altLang="ko-KR" dirty="0"/>
              <a:t> </a:t>
            </a:r>
            <a:r>
              <a:rPr lang="en-US" altLang="ko-KR" dirty="0" smtClean="0"/>
              <a:t>(LAM) is a </a:t>
            </a:r>
            <a:br>
              <a:rPr lang="en-US" altLang="ko-KR" dirty="0" smtClean="0"/>
            </a:br>
            <a:r>
              <a:rPr lang="en-US" altLang="ko-KR" dirty="0" smtClean="0"/>
              <a:t>rare disease affecting women of child-bearing </a:t>
            </a:r>
            <a:br>
              <a:rPr lang="en-US" altLang="ko-KR" dirty="0" smtClean="0"/>
            </a:br>
            <a:r>
              <a:rPr lang="en-US" altLang="ko-KR" dirty="0" smtClean="0"/>
              <a:t>age, usually in their 30s and 40s.</a:t>
            </a:r>
          </a:p>
          <a:p>
            <a:endParaRPr lang="en-US" altLang="ko-KR" dirty="0"/>
          </a:p>
          <a:p>
            <a:r>
              <a:rPr lang="en-US" altLang="ko-KR" b="1" dirty="0" smtClean="0"/>
              <a:t>sporadic LAM (S-LAM) : </a:t>
            </a:r>
            <a:r>
              <a:rPr lang="en-US" altLang="ko-KR" dirty="0" smtClean="0"/>
              <a:t>for patients with </a:t>
            </a:r>
            <a:br>
              <a:rPr lang="en-US" altLang="ko-KR" dirty="0" smtClean="0"/>
            </a:br>
            <a:r>
              <a:rPr lang="en-US" altLang="ko-KR" dirty="0" smtClean="0"/>
              <a:t>LAM not </a:t>
            </a:r>
            <a:r>
              <a:rPr lang="en-US" altLang="ko-KR" dirty="0"/>
              <a:t>associated with </a:t>
            </a:r>
            <a:r>
              <a:rPr lang="en-US" altLang="ko-KR" dirty="0" smtClean="0"/>
              <a:t>tuberous sclerosis </a:t>
            </a:r>
            <a:br>
              <a:rPr lang="en-US" altLang="ko-KR" dirty="0" smtClean="0"/>
            </a:br>
            <a:r>
              <a:rPr lang="en-US" altLang="ko-KR" dirty="0" smtClean="0"/>
              <a:t>complex </a:t>
            </a:r>
            <a:r>
              <a:rPr lang="en-US" altLang="ko-KR" dirty="0"/>
              <a:t>(TSC),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b="1" dirty="0" smtClean="0"/>
              <a:t>TSC-LAM</a:t>
            </a:r>
            <a:r>
              <a:rPr lang="en-US" altLang="ko-KR" dirty="0" smtClean="0"/>
              <a:t> : LAM associated with TSC which </a:t>
            </a:r>
            <a:br>
              <a:rPr lang="en-US" altLang="ko-KR" dirty="0" smtClean="0"/>
            </a:br>
            <a:r>
              <a:rPr lang="en-US" altLang="ko-KR" dirty="0" smtClean="0"/>
              <a:t>is due to mutations in either </a:t>
            </a:r>
            <a:r>
              <a:rPr lang="en-US" altLang="ko-KR" i="1" dirty="0" smtClean="0"/>
              <a:t>TSC1 or TSC2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smtClean="0"/>
              <a:t>Hypothesis : </a:t>
            </a:r>
            <a:r>
              <a:rPr lang="en-US" altLang="ko-KR" dirty="0"/>
              <a:t>DNA sequence variants outside of </a:t>
            </a:r>
            <a:r>
              <a:rPr lang="en-US" altLang="ko-KR" i="1" dirty="0"/>
              <a:t>TSC2</a:t>
            </a:r>
            <a:r>
              <a:rPr lang="en-US" altLang="ko-KR" dirty="0"/>
              <a:t>/</a:t>
            </a:r>
            <a:r>
              <a:rPr lang="en-US" altLang="ko-KR" i="1" dirty="0"/>
              <a:t>TSC1</a:t>
            </a:r>
            <a:r>
              <a:rPr lang="en-US" altLang="ko-KR" dirty="0"/>
              <a:t> might be associated with </a:t>
            </a:r>
            <a:r>
              <a:rPr lang="en-US" altLang="ko-KR" dirty="0" smtClean="0"/>
              <a:t>S-LAM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268760"/>
            <a:ext cx="45243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Workflow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2776"/>
            <a:ext cx="5054352" cy="5001419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Case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S-LAM patients from 14 countries</a:t>
            </a:r>
          </a:p>
          <a:p>
            <a:r>
              <a:rPr lang="en-US" altLang="ko-KR" b="1" dirty="0" smtClean="0"/>
              <a:t>Control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Healthy women from </a:t>
            </a:r>
            <a:r>
              <a:rPr lang="en-US" altLang="ko-KR" dirty="0" err="1" smtClean="0"/>
              <a:t>COPDGene</a:t>
            </a:r>
            <a:r>
              <a:rPr lang="en-US" altLang="ko-KR" dirty="0" smtClean="0"/>
              <a:t> dataset</a:t>
            </a:r>
          </a:p>
          <a:p>
            <a:r>
              <a:rPr lang="en-US" altLang="ko-KR" b="1" dirty="0" smtClean="0"/>
              <a:t>Method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 performed conditional logistic regression (CLR) using matched cases and controls (1:2). </a:t>
            </a:r>
            <a:br>
              <a:rPr lang="en-US" altLang="ko-KR" dirty="0" smtClean="0"/>
            </a:br>
            <a:r>
              <a:rPr lang="en-US" altLang="ko-KR" dirty="0" smtClean="0"/>
              <a:t>I used two PC scores with two largest eigenvalues and age for matching.</a:t>
            </a:r>
          </a:p>
          <a:p>
            <a:endParaRPr lang="ko-KR" altLang="en-US" dirty="0"/>
          </a:p>
        </p:txBody>
      </p:sp>
      <p:pic>
        <p:nvPicPr>
          <p:cNvPr id="6148" name="Picture 4" descr="C:\Users\김원지\Documents\WJ_codes\LAM\figure and table\ERJ\Figur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92" y="205100"/>
            <a:ext cx="5661113" cy="64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Result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691"/>
            <a:ext cx="5731510" cy="5342890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r="9394"/>
          <a:stretch/>
        </p:blipFill>
        <p:spPr bwMode="auto">
          <a:xfrm>
            <a:off x="6159063" y="520922"/>
            <a:ext cx="5486400" cy="657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3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김원지\Documents\WJ_codes\LAM\figure and table\ERJ\Figure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88640"/>
            <a:ext cx="7127687" cy="66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Regional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Protein coding genes</a:t>
            </a:r>
            <a:br>
              <a:rPr lang="en-US" altLang="ko-KR" dirty="0" smtClean="0"/>
            </a:br>
            <a:r>
              <a:rPr lang="en-US" altLang="ko-KR" dirty="0" smtClean="0"/>
              <a:t>nearby GWAS signals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en-US" altLang="ko-KR" i="1" dirty="0" smtClean="0"/>
              <a:t>MCTP2, NR2F2, SPATA8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4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7213</TotalTime>
  <Words>1821</Words>
  <Application>Microsoft Office PowerPoint</Application>
  <PresentationFormat>사용자 지정</PresentationFormat>
  <Paragraphs>242</Paragraphs>
  <Slides>43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5" baseType="lpstr">
      <vt:lpstr>Office 테마</vt:lpstr>
      <vt:lpstr>디자인 사용자 지정</vt:lpstr>
      <vt:lpstr>Statistical Method Development for  Genetic Association Analyses of  Dichotomous Phenotypes with Related Samples  and its Application to Genetic Studies</vt:lpstr>
      <vt:lpstr>PowerPoint 프레젠테이션</vt:lpstr>
      <vt:lpstr>Outline of the thesis</vt:lpstr>
      <vt:lpstr>Updates after the 1st defense</vt:lpstr>
      <vt:lpstr>PowerPoint 프레젠테이션</vt:lpstr>
      <vt:lpstr>Introduction</vt:lpstr>
      <vt:lpstr>Workflow of GWAS</vt:lpstr>
      <vt:lpstr>Result of GWAS</vt:lpstr>
      <vt:lpstr>Regional Plot</vt:lpstr>
      <vt:lpstr>TADs</vt:lpstr>
      <vt:lpstr>Comparison of NR2F2 expression</vt:lpstr>
      <vt:lpstr>Comparison of NR2F2 expression</vt:lpstr>
      <vt:lpstr>Immunohistochemistry for NR2F2 in LAM/AML</vt:lpstr>
      <vt:lpstr>Conclusion</vt:lpstr>
      <vt:lpstr>Conclusion</vt:lpstr>
      <vt:lpstr>PowerPoint 프레젠테이션</vt:lpstr>
      <vt:lpstr>Notations</vt:lpstr>
      <vt:lpstr>Notations</vt:lpstr>
      <vt:lpstr>Disease model</vt:lpstr>
      <vt:lpstr>Disease model</vt:lpstr>
      <vt:lpstr>Disease model</vt:lpstr>
      <vt:lpstr>Disease model </vt:lpstr>
      <vt:lpstr>Conditional Expected Score Test (CEST)</vt:lpstr>
      <vt:lpstr>Conditional Expected Score Test (CEST)</vt:lpstr>
      <vt:lpstr>Conditional Expected Score Test (CEST)</vt:lpstr>
      <vt:lpstr>Simulation study</vt:lpstr>
      <vt:lpstr>Simulation study (2,000 replicates)</vt:lpstr>
      <vt:lpstr>Simulation study (2,000 replicates)</vt:lpstr>
      <vt:lpstr>Simulation study (2,000 replicates)</vt:lpstr>
      <vt:lpstr>Simulation study (2,000 replicates)</vt:lpstr>
      <vt:lpstr>Real data analysis</vt:lpstr>
      <vt:lpstr>Real data analysis</vt:lpstr>
      <vt:lpstr>Real data analysis</vt:lpstr>
      <vt:lpstr>Conclusion</vt:lpstr>
      <vt:lpstr>Conclusion</vt:lpstr>
      <vt:lpstr>PowerPoint 프레젠테이션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PowerPoint 프레젠테이션</vt:lpstr>
      <vt:lpstr>학위논문 심사 서류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408</cp:revision>
  <dcterms:created xsi:type="dcterms:W3CDTF">2014-12-06T14:31:55Z</dcterms:created>
  <dcterms:modified xsi:type="dcterms:W3CDTF">2019-01-23T03:15:38Z</dcterms:modified>
</cp:coreProperties>
</file>